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 id="263" r:id="rId13"/>
    <p:sldId id="264" r:id="rId14"/>
  </p:sldIdLst>
  <p:sldSz cx="18288000" cy="10287000"/>
  <p:notesSz cx="6858000" cy="9144000"/>
  <p:embeddedFontLst>
    <p:embeddedFont>
      <p:font typeface="Calibri (MS)" charset="1" panose="020F0502020204030204"/>
      <p:regular r:id="rId18"/>
    </p:embeddedFont>
    <p:embeddedFont>
      <p:font typeface="Calibri (MS) Bold" charset="1" panose="020F0702030404030204"/>
      <p:regular r:id="rId19"/>
    </p:embeddedFont>
    <p:embeddedFont>
      <p:font typeface="Press Start 2P" charset="1" panose="00000500000000000000"/>
      <p:regular r:id="rId21"/>
    </p:embeddedFont>
    <p:embeddedFont>
      <p:font typeface="Calibri (MS) Italics" charset="1" panose="020F05020202040A0204"/>
      <p:regular r:id="rId22"/>
    </p:embeddedFont>
    <p:embeddedFont>
      <p:font typeface="Arial Bold" charset="1" panose="020B0802020202020204"/>
      <p:regular r:id="rId26"/>
    </p:embeddedFont>
    <p:embeddedFont>
      <p:font typeface="Arial" charset="1" panose="020B0502020202020204"/>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notesSlides/notesSlide2.xml" Type="http://schemas.openxmlformats.org/officeDocument/2006/relationships/notesSlide"/><Relationship Id="rId21" Target="fonts/font21.fntdata" Type="http://schemas.openxmlformats.org/officeDocument/2006/relationships/font"/><Relationship Id="rId22" Target="fonts/font22.fntdata" Type="http://schemas.openxmlformats.org/officeDocument/2006/relationships/font"/><Relationship Id="rId23" Target="notesSlides/notesSlide3.xml" Type="http://schemas.openxmlformats.org/officeDocument/2006/relationships/notesSlide"/><Relationship Id="rId24" Target="notesSlides/notesSlide4.xml" Type="http://schemas.openxmlformats.org/officeDocument/2006/relationships/notesSlide"/><Relationship Id="rId25" Target="notesSlides/notesSlide5.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notesSlides/notesSlide6.xml" Type="http://schemas.openxmlformats.org/officeDocument/2006/relationships/notesSlide"/><Relationship Id="rId29" Target="notesSlides/notesSlide7.xml" Type="http://schemas.openxmlformats.org/officeDocument/2006/relationships/notesSlide"/><Relationship Id="rId3" Target="viewProps.xml" Type="http://schemas.openxmlformats.org/officeDocument/2006/relationships/viewProps"/><Relationship Id="rId30" Target="notesSlides/notesSlide8.xml" Type="http://schemas.openxmlformats.org/officeDocument/2006/relationships/notesSlide"/><Relationship Id="rId31" Target="notesSlides/notesSlide9.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3.png" Type="http://schemas.openxmlformats.org/officeDocument/2006/relationships/image"/><Relationship Id="rId5" Target="../media/image4.png" Type="http://schemas.openxmlformats.org/officeDocument/2006/relationships/image"/><Relationship Id="rId6" Target="../media/image7.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8.png" Type="http://schemas.openxmlformats.org/officeDocument/2006/relationships/image"/><Relationship Id="rId4" Target="../media/image9.png" Type="http://schemas.openxmlformats.org/officeDocument/2006/relationships/image"/><Relationship Id="rId5" Target="../media/image10.png" Type="http://schemas.openxmlformats.org/officeDocument/2006/relationships/image"/><Relationship Id="rId6" Target="../media/image3.png" Type="http://schemas.openxmlformats.org/officeDocument/2006/relationships/image"/><Relationship Id="rId7" Target="../media/image7.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1.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2.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png" Type="http://schemas.openxmlformats.org/officeDocument/2006/relationships/image"/><Relationship Id="rId11" Target="../media/image2.png" Type="http://schemas.openxmlformats.org/officeDocument/2006/relationships/image"/><Relationship Id="rId12" Target="../media/image21.png" Type="http://schemas.openxmlformats.org/officeDocument/2006/relationships/image"/><Relationship Id="rId13" Target="../media/image7.png" Type="http://schemas.openxmlformats.org/officeDocument/2006/relationships/image"/><Relationship Id="rId2" Target="../notesSlides/notesSlide8.xml" Type="http://schemas.openxmlformats.org/officeDocument/2006/relationships/notesSlide"/><Relationship Id="rId3" Target="../media/image13.pn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0.png" Type="http://schemas.openxmlformats.org/officeDocument/2006/relationships/image"/><Relationship Id="rId12" Target="../media/image23.png" Type="http://schemas.openxmlformats.org/officeDocument/2006/relationships/image"/><Relationship Id="rId13" Target="../media/image7.png" Type="http://schemas.openxmlformats.org/officeDocument/2006/relationships/image"/><Relationship Id="rId2" Target="../notesSlides/notesSlide9.xml" Type="http://schemas.openxmlformats.org/officeDocument/2006/relationships/notesSlide"/><Relationship Id="rId3" Target="../media/image2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phic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Picture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phic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2" y="9263305"/>
            <a:ext cx="11973932" cy="784763"/>
          </a:xfrm>
          <a:prstGeom prst="rect">
            <a:avLst/>
          </a:prstGeom>
        </p:spPr>
        <p:txBody>
          <a:bodyPr anchor="t" rtlCol="false" tIns="0" lIns="0" bIns="0" rIns="0">
            <a:spAutoFit/>
          </a:bodyPr>
          <a:lstStyle/>
          <a:p>
            <a:pPr algn="l">
              <a:lnSpc>
                <a:spcPts val="1800"/>
              </a:lnSpc>
            </a:pPr>
            <a:r>
              <a:rPr lang="en-US" sz="1500">
                <a:solidFill>
                  <a:srgbClr val="2C2C2C"/>
                </a:solidFill>
                <a:latin typeface="Calibri (MS)"/>
                <a:ea typeface="Calibri (MS)"/>
                <a:cs typeface="Calibri (MS)"/>
                <a:sym typeface="Calibri (M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phic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
        <p:nvSpPr>
          <p:cNvPr name="Freeform 19" id="19"/>
          <p:cNvSpPr/>
          <p:nvPr/>
        </p:nvSpPr>
        <p:spPr>
          <a:xfrm flipH="false" flipV="false" rot="0">
            <a:off x="5398029" y="5448976"/>
            <a:ext cx="2439242" cy="423318"/>
          </a:xfrm>
          <a:custGeom>
            <a:avLst/>
            <a:gdLst/>
            <a:ahLst/>
            <a:cxnLst/>
            <a:rect r="r" b="b" t="t" l="l"/>
            <a:pathLst>
              <a:path h="423318" w="2439242">
                <a:moveTo>
                  <a:pt x="0" y="0"/>
                </a:moveTo>
                <a:lnTo>
                  <a:pt x="2439242" y="0"/>
                </a:lnTo>
                <a:lnTo>
                  <a:pt x="2439242" y="423319"/>
                </a:lnTo>
                <a:lnTo>
                  <a:pt x="0" y="423319"/>
                </a:lnTo>
                <a:lnTo>
                  <a:pt x="0" y="0"/>
                </a:lnTo>
                <a:close/>
              </a:path>
            </a:pathLst>
          </a:custGeom>
          <a:blipFill>
            <a:blip r:embed="rId8"/>
            <a:stretch>
              <a:fillRect l="0" t="0" r="-57827" b="-177376"/>
            </a:stretch>
          </a:blipFill>
        </p:spPr>
      </p:sp>
      <p:grpSp>
        <p:nvGrpSpPr>
          <p:cNvPr name="Group 20" id="20"/>
          <p:cNvGrpSpPr/>
          <p:nvPr/>
        </p:nvGrpSpPr>
        <p:grpSpPr>
          <a:xfrm rot="0">
            <a:off x="214124" y="4806329"/>
            <a:ext cx="17854482" cy="674342"/>
            <a:chOff x="0" y="0"/>
            <a:chExt cx="4702415" cy="177605"/>
          </a:xfrm>
        </p:grpSpPr>
        <p:sp>
          <p:nvSpPr>
            <p:cNvPr name="Freeform 21" id="21"/>
            <p:cNvSpPr/>
            <p:nvPr/>
          </p:nvSpPr>
          <p:spPr>
            <a:xfrm flipH="false" flipV="false" rot="0">
              <a:off x="0" y="0"/>
              <a:ext cx="4702415" cy="177605"/>
            </a:xfrm>
            <a:custGeom>
              <a:avLst/>
              <a:gdLst/>
              <a:ahLst/>
              <a:cxnLst/>
              <a:rect r="r" b="b" t="t" l="l"/>
              <a:pathLst>
                <a:path h="177605" w="4702415">
                  <a:moveTo>
                    <a:pt x="0" y="0"/>
                  </a:moveTo>
                  <a:lnTo>
                    <a:pt x="4702415" y="0"/>
                  </a:lnTo>
                  <a:lnTo>
                    <a:pt x="4702415" y="177605"/>
                  </a:lnTo>
                  <a:lnTo>
                    <a:pt x="0" y="177605"/>
                  </a:lnTo>
                  <a:close/>
                </a:path>
              </a:pathLst>
            </a:custGeom>
            <a:solidFill>
              <a:srgbClr val="B7B6BF"/>
            </a:solidFill>
          </p:spPr>
        </p:sp>
        <p:sp>
          <p:nvSpPr>
            <p:cNvPr name="TextBox 22" id="22"/>
            <p:cNvSpPr txBox="true"/>
            <p:nvPr/>
          </p:nvSpPr>
          <p:spPr>
            <a:xfrm>
              <a:off x="0" y="-9525"/>
              <a:ext cx="4702415" cy="187130"/>
            </a:xfrm>
            <a:prstGeom prst="rect">
              <a:avLst/>
            </a:prstGeom>
          </p:spPr>
          <p:txBody>
            <a:bodyPr anchor="ctr" rtlCol="false" tIns="50800" lIns="50800" bIns="50800" rIns="50800"/>
            <a:lstStyle/>
            <a:p>
              <a:pPr algn="ctr">
                <a:lnSpc>
                  <a:spcPts val="2592"/>
                </a:lnSpc>
              </a:pPr>
            </a:p>
          </p:txBody>
        </p:sp>
      </p:grpSp>
      <p:sp>
        <p:nvSpPr>
          <p:cNvPr name="TextBox 23" id="23"/>
          <p:cNvSpPr txBox="true"/>
          <p:nvPr/>
        </p:nvSpPr>
        <p:spPr>
          <a:xfrm rot="0">
            <a:off x="676946" y="4768229"/>
            <a:ext cx="17226046" cy="3526735"/>
          </a:xfrm>
          <a:prstGeom prst="rect">
            <a:avLst/>
          </a:prstGeom>
        </p:spPr>
        <p:txBody>
          <a:bodyPr anchor="t" rtlCol="false" tIns="0" lIns="0" bIns="0" rIns="0">
            <a:spAutoFit/>
          </a:bodyPr>
          <a:lstStyle/>
          <a:p>
            <a:pPr algn="l">
              <a:lnSpc>
                <a:spcPts val="4909"/>
              </a:lnSpc>
              <a:spcBef>
                <a:spcPct val="0"/>
              </a:spcBef>
            </a:pPr>
            <a:r>
              <a:rPr lang="en-US" b="true" sz="4546">
                <a:solidFill>
                  <a:srgbClr val="5BAE53"/>
                </a:solidFill>
                <a:latin typeface="Calibri (MS) Bold"/>
                <a:ea typeface="Calibri (MS) Bold"/>
                <a:cs typeface="Calibri (MS) Bold"/>
                <a:sym typeface="Calibri (MS) Bold"/>
              </a:rPr>
              <a:t>Ciudadanía activa a través d</a:t>
            </a:r>
            <a:r>
              <a:rPr lang="en-US" b="true" sz="4546">
                <a:solidFill>
                  <a:srgbClr val="5BAE53"/>
                </a:solidFill>
                <a:latin typeface="Calibri (MS) Bold"/>
                <a:ea typeface="Calibri (MS) Bold"/>
                <a:cs typeface="Calibri (MS) Bold"/>
                <a:sym typeface="Calibri (MS) Bold"/>
              </a:rPr>
              <a:t>el turismo virtual con la ayuda de Minecraft</a:t>
            </a: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p:txBody>
      </p:sp>
      <p:sp>
        <p:nvSpPr>
          <p:cNvPr name="TextBox 24" id="24"/>
          <p:cNvSpPr txBox="true"/>
          <p:nvPr/>
        </p:nvSpPr>
        <p:spPr>
          <a:xfrm rot="0">
            <a:off x="3767797" y="5419209"/>
            <a:ext cx="4845371" cy="453085"/>
          </a:xfrm>
          <a:prstGeom prst="rect">
            <a:avLst/>
          </a:prstGeom>
        </p:spPr>
        <p:txBody>
          <a:bodyPr anchor="t" rtlCol="false" tIns="0" lIns="0" bIns="0" rIns="0">
            <a:spAutoFit/>
          </a:bodyPr>
          <a:lstStyle/>
          <a:p>
            <a:pPr algn="ctr">
              <a:lnSpc>
                <a:spcPts val="3083"/>
              </a:lnSpc>
              <a:spcBef>
                <a:spcPct val="0"/>
              </a:spcBef>
            </a:pPr>
            <a:r>
              <a:rPr lang="en-US" b="true" sz="2855">
                <a:solidFill>
                  <a:srgbClr val="000000"/>
                </a:solidFill>
                <a:latin typeface="Calibri (MS) Bold"/>
                <a:ea typeface="Calibri (MS) Bold"/>
                <a:cs typeface="Calibri (MS) Bold"/>
                <a:sym typeface="Calibri (MS) Bold"/>
              </a:rPr>
              <a:t>Número de proyecto</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áfico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0" id="10"/>
          <p:cNvGrpSpPr>
            <a:grpSpLocks noChangeAspect="true"/>
          </p:cNvGrpSpPr>
          <p:nvPr/>
        </p:nvGrpSpPr>
        <p:grpSpPr>
          <a:xfrm rot="0">
            <a:off x="466343" y="281878"/>
            <a:ext cx="2257857" cy="1595748"/>
            <a:chOff x="0" y="0"/>
            <a:chExt cx="3010476" cy="2127664"/>
          </a:xfrm>
        </p:grpSpPr>
        <p:sp>
          <p:nvSpPr>
            <p:cNvPr name="Freeform 11" id="11"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4"/>
              <a:stretch>
                <a:fillRect l="0" t="0" r="1" b="-62"/>
              </a:stretch>
            </a:blipFill>
          </p:spPr>
        </p:sp>
      </p:grpSp>
      <p:sp>
        <p:nvSpPr>
          <p:cNvPr name="TextBox 12" id="12"/>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3" id="13"/>
          <p:cNvGrpSpPr>
            <a:grpSpLocks noChangeAspect="true"/>
          </p:cNvGrpSpPr>
          <p:nvPr/>
        </p:nvGrpSpPr>
        <p:grpSpPr>
          <a:xfrm rot="0">
            <a:off x="13756239" y="5683210"/>
            <a:ext cx="4146753" cy="3372248"/>
            <a:chOff x="0" y="0"/>
            <a:chExt cx="5529004" cy="4496330"/>
          </a:xfrm>
        </p:grpSpPr>
        <p:sp>
          <p:nvSpPr>
            <p:cNvPr name="Freeform 14" id="14" descr="Gráfico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5"/>
              <a:stretch>
                <a:fillRect l="0" t="0" r="-1" b="-9920"/>
              </a:stretch>
            </a:blipFill>
          </p:spPr>
        </p:sp>
      </p:grpSp>
      <p:grpSp>
        <p:nvGrpSpPr>
          <p:cNvPr name="Group 15" id="15"/>
          <p:cNvGrpSpPr/>
          <p:nvPr/>
        </p:nvGrpSpPr>
        <p:grpSpPr>
          <a:xfrm rot="0">
            <a:off x="562088" y="3276402"/>
            <a:ext cx="15641217" cy="2001150"/>
            <a:chOff x="0" y="0"/>
            <a:chExt cx="20854956" cy="2668200"/>
          </a:xfrm>
        </p:grpSpPr>
        <p:sp>
          <p:nvSpPr>
            <p:cNvPr name="Freeform 16" id="16"/>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7" id="17"/>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Alfabetización digital y financiera</a:t>
              </a:r>
            </a:p>
          </p:txBody>
        </p:sp>
      </p:grpSp>
      <p:grpSp>
        <p:nvGrpSpPr>
          <p:cNvPr name="Group 18" id="18"/>
          <p:cNvGrpSpPr/>
          <p:nvPr/>
        </p:nvGrpSpPr>
        <p:grpSpPr>
          <a:xfrm rot="0">
            <a:off x="601986" y="5477744"/>
            <a:ext cx="10339586" cy="1939248"/>
            <a:chOff x="0" y="0"/>
            <a:chExt cx="13786114" cy="2585664"/>
          </a:xfrm>
        </p:grpSpPr>
        <p:sp>
          <p:nvSpPr>
            <p:cNvPr name="Freeform 19" id="19"/>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0" id="20"/>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2.4. Herramientas digitales y financieras básicas</a:t>
              </a:r>
            </a:p>
          </p:txBody>
        </p:sp>
      </p:grpSp>
      <p:grpSp>
        <p:nvGrpSpPr>
          <p:cNvPr name="Group 21" id="21"/>
          <p:cNvGrpSpPr>
            <a:grpSpLocks noChangeAspect="true"/>
          </p:cNvGrpSpPr>
          <p:nvPr/>
        </p:nvGrpSpPr>
        <p:grpSpPr>
          <a:xfrm rot="0">
            <a:off x="601986" y="9301405"/>
            <a:ext cx="3472224" cy="741170"/>
            <a:chOff x="0" y="0"/>
            <a:chExt cx="3909182" cy="834442"/>
          </a:xfrm>
        </p:grpSpPr>
        <p:sp>
          <p:nvSpPr>
            <p:cNvPr name="Freeform 22" id="2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6"/>
              <a:stretch>
                <a:fillRect l="-874" t="0" r="-874" b="0"/>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en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en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en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sp>
        <p:nvSpPr>
          <p:cNvPr name="TextBox 16" id="16"/>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7" id="17"/>
          <p:cNvGrpSpPr/>
          <p:nvPr/>
        </p:nvGrpSpPr>
        <p:grpSpPr>
          <a:xfrm rot="0">
            <a:off x="601987" y="3285713"/>
            <a:ext cx="13922550" cy="2011500"/>
            <a:chOff x="0" y="0"/>
            <a:chExt cx="18563400" cy="2682000"/>
          </a:xfrm>
        </p:grpSpPr>
        <p:sp>
          <p:nvSpPr>
            <p:cNvPr name="Freeform 18" id="18"/>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19" id="19"/>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Objetivos:</a:t>
              </a:r>
            </a:p>
          </p:txBody>
        </p:sp>
      </p:grpSp>
      <p:grpSp>
        <p:nvGrpSpPr>
          <p:cNvPr name="Group 20" id="20"/>
          <p:cNvGrpSpPr/>
          <p:nvPr/>
        </p:nvGrpSpPr>
        <p:grpSpPr>
          <a:xfrm rot="0">
            <a:off x="601984" y="5066732"/>
            <a:ext cx="10964492" cy="2473251"/>
            <a:chOff x="0" y="0"/>
            <a:chExt cx="14619322" cy="3297667"/>
          </a:xfrm>
        </p:grpSpPr>
        <p:sp>
          <p:nvSpPr>
            <p:cNvPr name="Freeform 21" id="21"/>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2" id="22"/>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Comprender conceptos digitales y aplicar herramientas básicas para crear y compartir contenido digital de calidad.</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Reconocer prácticas de seguridad en Internet y explorar plataformas digitales para el desarrollo de contenido.</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Analizar productos financieros y utilizar herramientas digitales para mejorar la gestión de las finanzas personales y empresariales. para crear y compartir contenidos.</a:t>
              </a:r>
            </a:p>
          </p:txBody>
        </p:sp>
      </p:grpSp>
      <p:grpSp>
        <p:nvGrpSpPr>
          <p:cNvPr name="Group 23" id="23"/>
          <p:cNvGrpSpPr>
            <a:grpSpLocks noChangeAspect="true"/>
          </p:cNvGrpSpPr>
          <p:nvPr/>
        </p:nvGrpSpPr>
        <p:grpSpPr>
          <a:xfrm rot="0">
            <a:off x="601984" y="9258300"/>
            <a:ext cx="3472224" cy="741170"/>
            <a:chOff x="0" y="0"/>
            <a:chExt cx="3909182" cy="834442"/>
          </a:xfrm>
        </p:grpSpPr>
        <p:sp>
          <p:nvSpPr>
            <p:cNvPr name="Freeform 24" id="24"/>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874" t="0" r="-874"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Su kit de herramientas financieras</a:t>
              </a:r>
            </a:p>
          </p:txBody>
        </p:sp>
      </p:grpSp>
      <p:sp>
        <p:nvSpPr>
          <p:cNvPr name="TextBox 7" id="7"/>
          <p:cNvSpPr txBox="true"/>
          <p:nvPr/>
        </p:nvSpPr>
        <p:spPr>
          <a:xfrm rot="0">
            <a:off x="415472" y="1689386"/>
            <a:ext cx="8774950" cy="7928610"/>
          </a:xfrm>
          <a:prstGeom prst="rect">
            <a:avLst/>
          </a:prstGeom>
        </p:spPr>
        <p:txBody>
          <a:bodyPr anchor="t" rtlCol="false" tIns="0" lIns="0" bIns="0" rIns="0">
            <a:spAutoFit/>
          </a:bodyPr>
          <a:lstStyle/>
          <a:p>
            <a:pPr algn="just" marL="0" indent="0" lvl="0">
              <a:lnSpc>
                <a:spcPts val="4860"/>
              </a:lnSpc>
            </a:pPr>
            <a:r>
              <a:rPr lang="en-US" sz="2700">
                <a:solidFill>
                  <a:srgbClr val="616161"/>
                </a:solidFill>
                <a:latin typeface="Calibri (MS)"/>
                <a:ea typeface="Calibri (MS)"/>
                <a:cs typeface="Calibri (MS)"/>
                <a:sym typeface="Calibri (MS)"/>
              </a:rPr>
              <a:t>Administrar el dinero no tiene por qué ser una tarea abrumadora.</a:t>
            </a: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Con las herramientas digitales adecuadas, puede realizar un seguimiento, ahorrar, invertir y crecer con confianza.</a:t>
            </a:r>
          </a:p>
          <a:p>
            <a:pPr algn="just" marL="0" indent="0" lvl="0">
              <a:lnSpc>
                <a:spcPts val="4860"/>
              </a:lnSpc>
            </a:pP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Con las herramientas adecuadas, administrar el dinero se convierte en un hábito, no en una molestia.</a:t>
            </a: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 Algunas de estas herramientas son gratuitas y todas son accesibles a través de un teléfono inteligente o una computadora de escritorio.</a:t>
            </a:r>
          </a:p>
        </p:txBody>
      </p:sp>
      <p:grpSp>
        <p:nvGrpSpPr>
          <p:cNvPr name="Group 8" id="8"/>
          <p:cNvGrpSpPr>
            <a:grpSpLocks noChangeAspect="true"/>
          </p:cNvGrpSpPr>
          <p:nvPr/>
        </p:nvGrpSpPr>
        <p:grpSpPr>
          <a:xfrm rot="0">
            <a:off x="10814925" y="1125940"/>
            <a:ext cx="6024456" cy="8035119"/>
            <a:chOff x="0" y="0"/>
            <a:chExt cx="8032608" cy="10713492"/>
          </a:xfrm>
        </p:grpSpPr>
        <p:sp>
          <p:nvSpPr>
            <p:cNvPr name="Freeform 9" id="9"/>
            <p:cNvSpPr/>
            <p:nvPr/>
          </p:nvSpPr>
          <p:spPr>
            <a:xfrm flipH="false" flipV="false" rot="0">
              <a:off x="0" y="0"/>
              <a:ext cx="8032623" cy="10713466"/>
            </a:xfrm>
            <a:custGeom>
              <a:avLst/>
              <a:gdLst/>
              <a:ahLst/>
              <a:cxnLst/>
              <a:rect r="r" b="b" t="t" l="l"/>
              <a:pathLst>
                <a:path h="10713466" w="8032623">
                  <a:moveTo>
                    <a:pt x="0" y="0"/>
                  </a:moveTo>
                  <a:lnTo>
                    <a:pt x="8032623" y="0"/>
                  </a:lnTo>
                  <a:lnTo>
                    <a:pt x="8032623" y="10713466"/>
                  </a:lnTo>
                  <a:lnTo>
                    <a:pt x="0" y="10713466"/>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206386"/>
            <a:chOff x="0" y="0"/>
            <a:chExt cx="23888710" cy="1608515"/>
          </a:xfrm>
        </p:grpSpPr>
        <p:sp>
          <p:nvSpPr>
            <p:cNvPr name="Freeform 5" id="5"/>
            <p:cNvSpPr/>
            <p:nvPr/>
          </p:nvSpPr>
          <p:spPr>
            <a:xfrm flipH="false" flipV="false" rot="0">
              <a:off x="0" y="0"/>
              <a:ext cx="23888709" cy="1608515"/>
            </a:xfrm>
            <a:custGeom>
              <a:avLst/>
              <a:gdLst/>
              <a:ahLst/>
              <a:cxnLst/>
              <a:rect r="r" b="b" t="t" l="l"/>
              <a:pathLst>
                <a:path h="1608515" w="23888709">
                  <a:moveTo>
                    <a:pt x="0" y="0"/>
                  </a:moveTo>
                  <a:lnTo>
                    <a:pt x="23888709" y="0"/>
                  </a:lnTo>
                  <a:lnTo>
                    <a:pt x="23888709" y="1608515"/>
                  </a:lnTo>
                  <a:lnTo>
                    <a:pt x="0" y="1608515"/>
                  </a:lnTo>
                  <a:close/>
                </a:path>
              </a:pathLst>
            </a:custGeom>
            <a:solidFill>
              <a:srgbClr val="000000">
                <a:alpha val="0"/>
              </a:srgbClr>
            </a:solidFill>
          </p:spPr>
        </p:sp>
        <p:sp>
          <p:nvSpPr>
            <p:cNvPr name="TextBox 6" id="6"/>
            <p:cNvSpPr txBox="true"/>
            <p:nvPr/>
          </p:nvSpPr>
          <p:spPr>
            <a:xfrm>
              <a:off x="0" y="-47625"/>
              <a:ext cx="23888710" cy="1656140"/>
            </a:xfrm>
            <a:prstGeom prst="rect">
              <a:avLst/>
            </a:prstGeom>
          </p:spPr>
          <p:txBody>
            <a:bodyPr anchor="ctr" rtlCol="false" tIns="0" lIns="0" bIns="0" rIns="0"/>
            <a:lstStyle/>
            <a:p>
              <a:pPr algn="l" marL="0" indent="0" lvl="0">
                <a:lnSpc>
                  <a:spcPts val="6480"/>
                </a:lnSpc>
              </a:pPr>
              <a:r>
                <a:rPr lang="en-US" sz="6000">
                  <a:solidFill>
                    <a:srgbClr val="F2F2F2"/>
                  </a:solidFill>
                  <a:latin typeface="Calibri (MS)"/>
                  <a:ea typeface="Calibri (MS)"/>
                  <a:cs typeface="Calibri (MS)"/>
                  <a:sym typeface="Calibri (MS)"/>
                </a:rPr>
                <a:t>Herramientas digitales y financieras básicas</a:t>
              </a:r>
            </a:p>
          </p:txBody>
        </p:sp>
      </p:grpSp>
      <p:graphicFrame>
        <p:nvGraphicFramePr>
          <p:cNvPr name="Table 7" id="7"/>
          <p:cNvGraphicFramePr>
            <a:graphicFrameLocks noGrp="true"/>
          </p:cNvGraphicFramePr>
          <p:nvPr/>
        </p:nvGraphicFramePr>
        <p:xfrm>
          <a:off x="2839871" y="1993096"/>
          <a:ext cx="12573000" cy="5915081"/>
        </p:xfrm>
        <a:graphic>
          <a:graphicData uri="http://schemas.openxmlformats.org/drawingml/2006/table">
            <a:tbl>
              <a:tblPr/>
              <a:tblGrid>
                <a:gridCol w="4191000"/>
                <a:gridCol w="4191000"/>
                <a:gridCol w="4191000"/>
              </a:tblGrid>
              <a:tr h="438503">
                <a:tc gridSpan="2">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hMerge="true">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20111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Aplicaciones de presupuesto</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Emma, ​​Monese, Goodbudget, Seguimiento de gastos, Coinkeeper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Realice un seguimiento de los ingresos y gastos y establezca límites de gasto.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4781">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Herramientas de ahorro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Revolut, Ciruela, Bellotas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Automatizar el ahorro de cambio suelto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111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Banca móvil</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Consulta la aplicación de tu banco local</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Ver saldos, transferir fondos y pagar facturas las 24 horas del día, los 7 días de la semana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4781">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Carteras digitales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PayPal, Apple Pay, Google Pay</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Pagar sin efectivo ni tarjetas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4781">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Aplicaciones para compartir gastos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Dividir, liquidar, repartir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Divide las facturas con compañeros de piso o amigos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
        <p:nvSpPr>
          <p:cNvPr name="TextBox 8" id="8"/>
          <p:cNvSpPr txBox="true"/>
          <p:nvPr/>
        </p:nvSpPr>
        <p:spPr>
          <a:xfrm rot="0">
            <a:off x="5821794" y="8272949"/>
            <a:ext cx="13707129" cy="523875"/>
          </a:xfrm>
          <a:prstGeom prst="rect">
            <a:avLst/>
          </a:prstGeom>
        </p:spPr>
        <p:txBody>
          <a:bodyPr anchor="t" rtlCol="false" tIns="0" lIns="0" bIns="0" rIns="0">
            <a:spAutoFit/>
          </a:bodyPr>
          <a:lstStyle/>
          <a:p>
            <a:pPr algn="l" marL="0" indent="0" lvl="0">
              <a:lnSpc>
                <a:spcPts val="3600"/>
              </a:lnSpc>
            </a:pPr>
            <a:r>
              <a:rPr lang="en-US" sz="3000">
                <a:solidFill>
                  <a:srgbClr val="616161"/>
                </a:solidFill>
                <a:latin typeface="Calibri (MS)"/>
                <a:ea typeface="Calibri (MS)"/>
                <a:cs typeface="Calibri (MS)"/>
                <a:sym typeface="Calibri (MS)"/>
              </a:rPr>
              <a:t>🔐 Verifica siempre las aplicaciones para evitar estafas.</a:t>
            </a:r>
          </a:p>
        </p:txBody>
      </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206386"/>
            <a:chOff x="0" y="0"/>
            <a:chExt cx="23888710" cy="1608515"/>
          </a:xfrm>
        </p:grpSpPr>
        <p:sp>
          <p:nvSpPr>
            <p:cNvPr name="Freeform 5" id="5"/>
            <p:cNvSpPr/>
            <p:nvPr/>
          </p:nvSpPr>
          <p:spPr>
            <a:xfrm flipH="false" flipV="false" rot="0">
              <a:off x="0" y="0"/>
              <a:ext cx="23888709" cy="1608515"/>
            </a:xfrm>
            <a:custGeom>
              <a:avLst/>
              <a:gdLst/>
              <a:ahLst/>
              <a:cxnLst/>
              <a:rect r="r" b="b" t="t" l="l"/>
              <a:pathLst>
                <a:path h="1608515" w="23888709">
                  <a:moveTo>
                    <a:pt x="0" y="0"/>
                  </a:moveTo>
                  <a:lnTo>
                    <a:pt x="23888709" y="0"/>
                  </a:lnTo>
                  <a:lnTo>
                    <a:pt x="23888709" y="1608515"/>
                  </a:lnTo>
                  <a:lnTo>
                    <a:pt x="0" y="1608515"/>
                  </a:lnTo>
                  <a:close/>
                </a:path>
              </a:pathLst>
            </a:custGeom>
            <a:solidFill>
              <a:srgbClr val="000000">
                <a:alpha val="0"/>
              </a:srgbClr>
            </a:solidFill>
          </p:spPr>
        </p:sp>
        <p:sp>
          <p:nvSpPr>
            <p:cNvPr name="TextBox 6" id="6"/>
            <p:cNvSpPr txBox="true"/>
            <p:nvPr/>
          </p:nvSpPr>
          <p:spPr>
            <a:xfrm>
              <a:off x="0" y="-47625"/>
              <a:ext cx="23888710" cy="1656140"/>
            </a:xfrm>
            <a:prstGeom prst="rect">
              <a:avLst/>
            </a:prstGeom>
          </p:spPr>
          <p:txBody>
            <a:bodyPr anchor="ctr" rtlCol="false" tIns="0" lIns="0" bIns="0" rIns="0"/>
            <a:lstStyle/>
            <a:p>
              <a:pPr algn="l" marL="0" indent="0" lvl="0">
                <a:lnSpc>
                  <a:spcPts val="6480"/>
                </a:lnSpc>
              </a:pPr>
              <a:r>
                <a:rPr lang="en-US" sz="6000">
                  <a:solidFill>
                    <a:srgbClr val="F2F2F2"/>
                  </a:solidFill>
                  <a:latin typeface="Calibri (MS)"/>
                  <a:ea typeface="Calibri (MS)"/>
                  <a:cs typeface="Calibri (MS)"/>
                  <a:sym typeface="Calibri (MS)"/>
                </a:rPr>
                <a:t>Herramientas digitales y financieras básicas</a:t>
              </a:r>
            </a:p>
          </p:txBody>
        </p:sp>
      </p:grpSp>
      <p:graphicFrame>
        <p:nvGraphicFramePr>
          <p:cNvPr name="Table 7" id="7"/>
          <p:cNvGraphicFramePr>
            <a:graphicFrameLocks noGrp="true"/>
          </p:cNvGraphicFramePr>
          <p:nvPr/>
        </p:nvGraphicFramePr>
        <p:xfrm>
          <a:off x="2839871" y="1993097"/>
          <a:ext cx="12573000" cy="6091275"/>
        </p:xfrm>
        <a:graphic>
          <a:graphicData uri="http://schemas.openxmlformats.org/drawingml/2006/table">
            <a:tbl>
              <a:tblPr/>
              <a:tblGrid>
                <a:gridCol w="4191000"/>
                <a:gridCol w="4191000"/>
                <a:gridCol w="4191000"/>
              </a:tblGrid>
              <a:tr h="438493">
                <a:tc gridSpan="2">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hMerge="true">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201089">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Invertir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Moneybox, XTB, eToro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Tenga cuidado con las tarifas, comisiones y plataformas falsas o riesgosas.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475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Monederos de criptomonedas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Coinbase, Ledger, Zengo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Almacenamiento y transacciones con monedas digitales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1089">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Software de presentación de impuestos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TurboTax, TaxAppCy, TaxSlayerPro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Complete sus declaraciones de impuestos fácilmente: consulte el marco de su país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1089">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Gestión de la deuda</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Cambio de paso, Agicap</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Establecer planes de pago y monitorear el progreso de la reducción de la deuda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475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Plataformas de educación financiera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Zogo, Intuit, Investopedia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Cursos, artículos y tutoriales gratuitos y de pago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
        <p:nvSpPr>
          <p:cNvPr name="TextBox 8" id="8"/>
          <p:cNvSpPr txBox="true"/>
          <p:nvPr/>
        </p:nvSpPr>
        <p:spPr>
          <a:xfrm rot="0">
            <a:off x="5281002" y="8458375"/>
            <a:ext cx="7502397" cy="790575"/>
          </a:xfrm>
          <a:prstGeom prst="rect">
            <a:avLst/>
          </a:prstGeom>
        </p:spPr>
        <p:txBody>
          <a:bodyPr anchor="t" rtlCol="false" tIns="0" lIns="0" bIns="0" rIns="0">
            <a:spAutoFit/>
          </a:bodyPr>
          <a:lstStyle/>
          <a:p>
            <a:pPr algn="l" marL="0" indent="0" lvl="0">
              <a:lnSpc>
                <a:spcPts val="2939"/>
              </a:lnSpc>
            </a:pPr>
            <a:r>
              <a:rPr lang="en-US" sz="2449">
                <a:solidFill>
                  <a:srgbClr val="000000"/>
                </a:solidFill>
                <a:latin typeface="Calibri (MS)"/>
                <a:ea typeface="Calibri (MS)"/>
                <a:cs typeface="Calibri (MS)"/>
                <a:sym typeface="Calibri (MS)"/>
              </a:rPr>
              <a:t>💡La herramienta adecuada puede convertir el estrés en estructura.</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073700"/>
            <a:chOff x="0" y="0"/>
            <a:chExt cx="23889000" cy="1431600"/>
          </a:xfrm>
        </p:grpSpPr>
        <p:sp>
          <p:nvSpPr>
            <p:cNvPr name="Freeform 5" id="5"/>
            <p:cNvSpPr/>
            <p:nvPr/>
          </p:nvSpPr>
          <p:spPr>
            <a:xfrm flipH="false" flipV="false" rot="0">
              <a:off x="0" y="0"/>
              <a:ext cx="23889001" cy="1431600"/>
            </a:xfrm>
            <a:custGeom>
              <a:avLst/>
              <a:gdLst/>
              <a:ahLst/>
              <a:cxnLst/>
              <a:rect r="r" b="b" t="t" l="l"/>
              <a:pathLst>
                <a:path h="1431600" w="23889001">
                  <a:moveTo>
                    <a:pt x="0" y="0"/>
                  </a:moveTo>
                  <a:lnTo>
                    <a:pt x="23889001" y="0"/>
                  </a:lnTo>
                  <a:lnTo>
                    <a:pt x="23889001" y="1431600"/>
                  </a:lnTo>
                  <a:lnTo>
                    <a:pt x="0" y="1431600"/>
                  </a:lnTo>
                  <a:close/>
                </a:path>
              </a:pathLst>
            </a:custGeom>
            <a:solidFill>
              <a:srgbClr val="000000">
                <a:alpha val="0"/>
              </a:srgbClr>
            </a:solidFill>
          </p:spPr>
        </p:sp>
        <p:sp>
          <p:nvSpPr>
            <p:cNvPr name="TextBox 6" id="6"/>
            <p:cNvSpPr txBox="true"/>
            <p:nvPr/>
          </p:nvSpPr>
          <p:spPr>
            <a:xfrm>
              <a:off x="0" y="-47625"/>
              <a:ext cx="23889000" cy="1479225"/>
            </a:xfrm>
            <a:prstGeom prst="rect">
              <a:avLst/>
            </a:prstGeom>
          </p:spPr>
          <p:txBody>
            <a:bodyPr anchor="ctr" rtlCol="false" tIns="0" lIns="0" bIns="0" rIns="0"/>
            <a:lstStyle/>
            <a:p>
              <a:pPr algn="l" marL="0" indent="0" lvl="0">
                <a:lnSpc>
                  <a:spcPts val="5771"/>
                </a:lnSpc>
              </a:pPr>
              <a:r>
                <a:rPr lang="en-US" sz="5343">
                  <a:solidFill>
                    <a:srgbClr val="F2F2F2"/>
                  </a:solidFill>
                  <a:latin typeface="Calibri (MS)"/>
                  <a:ea typeface="Calibri (MS)"/>
                  <a:cs typeface="Calibri (MS)"/>
                  <a:sym typeface="Calibri (MS)"/>
                </a:rPr>
                <a:t>Combine herramientas para finanzas personales y empresariales</a:t>
              </a:r>
            </a:p>
          </p:txBody>
        </p:sp>
      </p:grpSp>
      <p:sp>
        <p:nvSpPr>
          <p:cNvPr name="TextBox 7" id="7"/>
          <p:cNvSpPr txBox="true"/>
          <p:nvPr/>
        </p:nvSpPr>
        <p:spPr>
          <a:xfrm rot="0">
            <a:off x="10258540" y="1945596"/>
            <a:ext cx="6490220" cy="6110478"/>
          </a:xfrm>
          <a:prstGeom prst="rect">
            <a:avLst/>
          </a:prstGeom>
        </p:spPr>
        <p:txBody>
          <a:bodyPr anchor="t" rtlCol="false" tIns="0" lIns="0" bIns="0" rIns="0">
            <a:spAutoFit/>
          </a:bodyPr>
          <a:lstStyle/>
          <a:p>
            <a:pPr algn="just" marL="0" indent="0" lvl="0">
              <a:lnSpc>
                <a:spcPts val="3726"/>
              </a:lnSpc>
            </a:pPr>
            <a:r>
              <a:rPr lang="en-US" sz="2700">
                <a:solidFill>
                  <a:srgbClr val="616161"/>
                </a:solidFill>
                <a:latin typeface="Calibri (MS)"/>
                <a:ea typeface="Calibri (MS)"/>
                <a:cs typeface="Calibri (MS)"/>
                <a:sym typeface="Calibri (MS)"/>
              </a:rPr>
              <a:t>Las herramientas financieras digitales facilitan la gestión del dinero, tanto para uso personal como empresarial. Al combinar apps de presupuesto, ahorro, inversión y gestión de deudas, puedes tener una visión clara de tus finanzas, automatizar el ahorro, hacer crecer tu dinero y estar al día con tus pagos. </a:t>
            </a:r>
          </a:p>
          <a:p>
            <a:pPr algn="just" marL="0" indent="0" lvl="0">
              <a:lnSpc>
                <a:spcPts val="3726"/>
              </a:lnSpc>
            </a:pPr>
            <a:r>
              <a:rPr lang="en-US" sz="2700">
                <a:solidFill>
                  <a:srgbClr val="616161"/>
                </a:solidFill>
                <a:latin typeface="Calibri (MS)"/>
                <a:ea typeface="Calibri (MS)"/>
                <a:cs typeface="Calibri (MS)"/>
                <a:sym typeface="Calibri (MS)"/>
              </a:rPr>
              <a:t>Para las empresas, estas herramientas ayudan a controlar costos, garantizar transacciones puntuales e impulsar el crecimiento. El uso conjunto de estas aplicaciones crea una estrategia financiera integral que reduce el estrés y mejora la salud financiera.</a:t>
            </a:r>
          </a:p>
        </p:txBody>
      </p:sp>
      <p:grpSp>
        <p:nvGrpSpPr>
          <p:cNvPr name="Group 8" id="8"/>
          <p:cNvGrpSpPr>
            <a:grpSpLocks noChangeAspect="true"/>
          </p:cNvGrpSpPr>
          <p:nvPr/>
        </p:nvGrpSpPr>
        <p:grpSpPr>
          <a:xfrm rot="0">
            <a:off x="224298" y="2274074"/>
            <a:ext cx="8968143" cy="6489510"/>
            <a:chOff x="0" y="0"/>
            <a:chExt cx="11957524" cy="8652680"/>
          </a:xfrm>
        </p:grpSpPr>
        <p:sp>
          <p:nvSpPr>
            <p:cNvPr name="Freeform 9" id="9" descr="persona usando MacBook Pro"/>
            <p:cNvSpPr/>
            <p:nvPr/>
          </p:nvSpPr>
          <p:spPr>
            <a:xfrm flipH="false" flipV="false" rot="0">
              <a:off x="0" y="0"/>
              <a:ext cx="11957558" cy="8652637"/>
            </a:xfrm>
            <a:custGeom>
              <a:avLst/>
              <a:gdLst/>
              <a:ahLst/>
              <a:cxnLst/>
              <a:rect r="r" b="b" t="t" l="l"/>
              <a:pathLst>
                <a:path h="8652637" w="11957558">
                  <a:moveTo>
                    <a:pt x="0" y="0"/>
                  </a:moveTo>
                  <a:lnTo>
                    <a:pt x="11957558" y="0"/>
                  </a:lnTo>
                  <a:lnTo>
                    <a:pt x="11957558" y="8652637"/>
                  </a:lnTo>
                  <a:lnTo>
                    <a:pt x="0" y="8652637"/>
                  </a:lnTo>
                  <a:lnTo>
                    <a:pt x="0" y="0"/>
                  </a:lnTo>
                  <a:close/>
                </a:path>
              </a:pathLst>
            </a:custGeom>
            <a:blipFill>
              <a:blip r:embed="rId3"/>
              <a:stretch>
                <a:fillRect l="0" t="0" r="0" b="-7"/>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en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en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en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en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en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en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en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en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en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en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en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1" id="31"/>
          <p:cNvGrpSpPr>
            <a:grpSpLocks noChangeAspect="true"/>
          </p:cNvGrpSpPr>
          <p:nvPr/>
        </p:nvGrpSpPr>
        <p:grpSpPr>
          <a:xfrm rot="0">
            <a:off x="7160182" y="8878846"/>
            <a:ext cx="3849113" cy="821620"/>
            <a:chOff x="0" y="0"/>
            <a:chExt cx="3909182" cy="834442"/>
          </a:xfrm>
        </p:grpSpPr>
        <p:sp>
          <p:nvSpPr>
            <p:cNvPr name="Freeform 32" id="3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3" id="33"/>
          <p:cNvGrpSpPr/>
          <p:nvPr/>
        </p:nvGrpSpPr>
        <p:grpSpPr>
          <a:xfrm rot="0">
            <a:off x="3616762" y="4775870"/>
            <a:ext cx="11043738" cy="1543050"/>
            <a:chOff x="0" y="0"/>
            <a:chExt cx="2908639" cy="406400"/>
          </a:xfrm>
        </p:grpSpPr>
        <p:sp>
          <p:nvSpPr>
            <p:cNvPr name="Freeform 34" id="34"/>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5" id="35"/>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6" id="36"/>
          <p:cNvSpPr txBox="true"/>
          <p:nvPr/>
        </p:nvSpPr>
        <p:spPr>
          <a:xfrm rot="0">
            <a:off x="6895028" y="4633341"/>
            <a:ext cx="4497943"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Actualízate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en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en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en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en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en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en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en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en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en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en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en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2" id="32"/>
          <p:cNvGrpSpPr>
            <a:grpSpLocks noChangeAspect="true"/>
          </p:cNvGrpSpPr>
          <p:nvPr/>
        </p:nvGrpSpPr>
        <p:grpSpPr>
          <a:xfrm rot="0">
            <a:off x="7407888" y="9258300"/>
            <a:ext cx="3472224" cy="741170"/>
            <a:chOff x="0" y="0"/>
            <a:chExt cx="3909182" cy="834442"/>
          </a:xfrm>
        </p:grpSpPr>
        <p:sp>
          <p:nvSpPr>
            <p:cNvPr name="Freeform 33" id="33"/>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4" id="34"/>
          <p:cNvGrpSpPr/>
          <p:nvPr/>
        </p:nvGrpSpPr>
        <p:grpSpPr>
          <a:xfrm rot="0">
            <a:off x="4776466" y="3600450"/>
            <a:ext cx="11043738" cy="1543050"/>
            <a:chOff x="0" y="0"/>
            <a:chExt cx="2908639" cy="406400"/>
          </a:xfrm>
        </p:grpSpPr>
        <p:sp>
          <p:nvSpPr>
            <p:cNvPr name="Freeform 35" id="35"/>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6" id="36"/>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7" id="37"/>
          <p:cNvSpPr txBox="true"/>
          <p:nvPr/>
        </p:nvSpPr>
        <p:spPr>
          <a:xfrm rot="0">
            <a:off x="7147620" y="4633341"/>
            <a:ext cx="3992761"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Consorcio</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DAGqnxAi3Rw</dc:identifier>
  <dcterms:modified xsi:type="dcterms:W3CDTF">2011-08-01T06:04:30Z</dcterms:modified>
  <cp:revision>1</cp:revision>
  <dc:title>Sub module 4.pptx</dc:title>
</cp:coreProperties>
</file>